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401" r:id="rId3"/>
    <p:sldId id="394" r:id="rId4"/>
    <p:sldId id="389" r:id="rId5"/>
    <p:sldId id="364" r:id="rId6"/>
    <p:sldId id="348" r:id="rId7"/>
    <p:sldId id="349" r:id="rId8"/>
    <p:sldId id="393" r:id="rId9"/>
    <p:sldId id="360" r:id="rId10"/>
    <p:sldId id="346" r:id="rId11"/>
    <p:sldId id="415" r:id="rId12"/>
    <p:sldId id="417" r:id="rId13"/>
    <p:sldId id="400" r:id="rId14"/>
    <p:sldId id="416" r:id="rId15"/>
    <p:sldId id="395" r:id="rId16"/>
    <p:sldId id="405" r:id="rId17"/>
    <p:sldId id="406" r:id="rId18"/>
    <p:sldId id="396" r:id="rId19"/>
    <p:sldId id="403" r:id="rId20"/>
    <p:sldId id="41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CFF"/>
    <a:srgbClr val="E15101"/>
    <a:srgbClr val="00FF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70"/>
    <p:restoredTop sz="96405"/>
  </p:normalViewPr>
  <p:slideViewPr>
    <p:cSldViewPr snapToGrid="0" snapToObjects="1">
      <p:cViewPr varScale="1">
        <p:scale>
          <a:sx n="103" d="100"/>
          <a:sy n="103" d="100"/>
        </p:scale>
        <p:origin x="18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D3D46-709D-EE4F-9951-18578BF99570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6534D-9716-7046-85CE-732F0B11E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4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6534D-9716-7046-85CE-732F0B11E5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71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6534D-9716-7046-85CE-732F0B11E5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27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rgbClr val="E15101"/>
                </a:solidFill>
                <a:latin typeface="Kannada MN" charset="0"/>
                <a:ea typeface="Kannada MN" charset="0"/>
                <a:cs typeface="Kannada M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rgbClr val="E15101"/>
                </a:solidFill>
                <a:latin typeface="Kannada MN" charset="0"/>
                <a:ea typeface="Kannada MN" charset="0"/>
                <a:cs typeface="Kannada M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98DF-88B6-A541-81E5-0B9D35B4CC74}" type="datetime1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587320"/>
            <a:ext cx="12192000" cy="1270680"/>
          </a:xfrm>
          <a:prstGeom prst="rect">
            <a:avLst/>
          </a:prstGeom>
          <a:solidFill>
            <a:srgbClr val="E1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781" y="5692095"/>
            <a:ext cx="3270437" cy="10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18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E83E-F98B-9541-A47F-6AC26A0B843C}" type="datetime1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03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5EDC-31DC-2140-AEC8-9EF06ACF5E2F}" type="datetime1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6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E15101"/>
                </a:solidFill>
                <a:latin typeface="Kannada MN" charset="0"/>
                <a:ea typeface="Kannada MN" charset="0"/>
                <a:cs typeface="Kannada M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5C48C-BD00-F743-8537-F7FCF8076B66}" type="datetime1">
              <a:rPr lang="en-US" smtClean="0"/>
              <a:t>9/22/22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719A7ED9-D9CA-CB41-8473-7B8166EC30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6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E507-C9F2-3B44-A449-07A7EC7F64F1}" type="datetime1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B459-987D-C244-960D-11366F9795EE}" type="datetime1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28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B85C-DFE4-B545-ADF8-8BC535C4E152}" type="datetime1">
              <a:rPr lang="en-US" smtClean="0"/>
              <a:t>9/22/22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4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F393-BAE6-1948-8A84-D14C99E402A2}" type="datetime1">
              <a:rPr lang="en-US" smtClean="0"/>
              <a:t>9/22/22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61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72AD-FBD2-6541-AD62-12F059411C96}" type="datetime1">
              <a:rPr lang="en-US" smtClean="0"/>
              <a:t>9/22/22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28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D9ABA-7DBC-4A44-8154-14ACD2203E7A}" type="datetime1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15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1BC5B-00AD-8F45-B118-A74B3874F4C0}" type="datetime1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6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657A8-BBD0-9249-991D-95E7AC4FCBD4}" type="datetime1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6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entlife.oregonstate.edu/sites/studentlife.oregonstate.edu/files/edited_code_of_student_conduct.pdf" TargetMode="External"/><Relationship Id="rId2" Type="http://schemas.openxmlformats.org/officeDocument/2006/relationships/hyperlink" Target="https://studentlife.oregonstate.edu/sites/studentlife.oregonstate.edu/files/code-of-student-conduct-10221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s370.unexploitable.systems/cal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tf.unexploitable.systems/" TargetMode="External"/><Relationship Id="rId2" Type="http://schemas.openxmlformats.org/officeDocument/2006/relationships/hyperlink" Target="https://cs370.unexploitable.systems/rul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yeongjin.jang@oregonstate.edu)" TargetMode="External"/><Relationship Id="rId2" Type="http://schemas.openxmlformats.org/officeDocument/2006/relationships/hyperlink" Target="https://cs370.unexploitable.system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s370.unexploitable.systems/rules.html" TargetMode="External"/><Relationship Id="rId5" Type="http://schemas.openxmlformats.org/officeDocument/2006/relationships/hyperlink" Target="https://discord.gg/KbnnWNCr2k" TargetMode="External"/><Relationship Id="rId4" Type="http://schemas.openxmlformats.org/officeDocument/2006/relationships/hyperlink" Target="https://ctf.unexploitable.system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s370.unexploitable.systems/cal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regonstate.zoom.us/j/97364167540?pwd=S3B6dFowSjZGNU44M1g4aFQrc2kyQT0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iscord.gg/KbnnWNCr2k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 370</a:t>
            </a:r>
            <a:br>
              <a:rPr lang="en-US" dirty="0"/>
            </a:br>
            <a:r>
              <a:rPr lang="en-US" dirty="0"/>
              <a:t>Introduction to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Course Intro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5CEEE-A655-9D4B-AA1D-8E725CF4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45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Micro-Assignments (60%)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Four sets</a:t>
            </a:r>
          </a:p>
          <a:p>
            <a:pPr lvl="1"/>
            <a:r>
              <a:rPr lang="en-US" dirty="0"/>
              <a:t>Set 1: Cryptography challenges</a:t>
            </a:r>
          </a:p>
          <a:p>
            <a:pPr lvl="2"/>
            <a:r>
              <a:rPr lang="en-US" dirty="0"/>
              <a:t>Practice </a:t>
            </a:r>
            <a:r>
              <a:rPr lang="en-US" b="1" dirty="0">
                <a:solidFill>
                  <a:srgbClr val="000CFF"/>
                </a:solidFill>
              </a:rPr>
              <a:t>how to encrypt data</a:t>
            </a:r>
          </a:p>
          <a:p>
            <a:pPr lvl="2"/>
            <a:r>
              <a:rPr lang="en-US" dirty="0"/>
              <a:t>Practice </a:t>
            </a:r>
            <a:r>
              <a:rPr lang="en-US" b="1" dirty="0">
                <a:solidFill>
                  <a:srgbClr val="FF0000"/>
                </a:solidFill>
              </a:rPr>
              <a:t>how to break </a:t>
            </a:r>
            <a:r>
              <a:rPr lang="en-US" dirty="0"/>
              <a:t>crypto schemes</a:t>
            </a:r>
          </a:p>
          <a:p>
            <a:pPr lvl="2"/>
            <a:r>
              <a:rPr lang="en-US" dirty="0"/>
              <a:t>Play with </a:t>
            </a:r>
            <a:r>
              <a:rPr lang="en-US" b="1" dirty="0">
                <a:solidFill>
                  <a:srgbClr val="000CFF"/>
                </a:solidFill>
              </a:rPr>
              <a:t>digital signatures</a:t>
            </a:r>
          </a:p>
          <a:p>
            <a:pPr lvl="2"/>
            <a:r>
              <a:rPr lang="en-US" dirty="0"/>
              <a:t>Practice </a:t>
            </a:r>
            <a:r>
              <a:rPr lang="en-US" b="1" dirty="0">
                <a:solidFill>
                  <a:srgbClr val="FF0000"/>
                </a:solidFill>
              </a:rPr>
              <a:t>what can go wrong</a:t>
            </a:r>
            <a:r>
              <a:rPr lang="en-US" dirty="0"/>
              <a:t> if there is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  <a:r>
              <a:rPr lang="en-US" dirty="0"/>
              <a:t> </a:t>
            </a:r>
            <a:r>
              <a:rPr lang="en-US" b="1" dirty="0">
                <a:solidFill>
                  <a:srgbClr val="000CFF"/>
                </a:solidFill>
              </a:rPr>
              <a:t>message authentication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Set 2: SSL/TLS and PKI</a:t>
            </a:r>
          </a:p>
          <a:p>
            <a:pPr lvl="2"/>
            <a:r>
              <a:rPr lang="en-US" dirty="0"/>
              <a:t>Practice </a:t>
            </a:r>
            <a:r>
              <a:rPr lang="en-US" b="1" dirty="0">
                <a:solidFill>
                  <a:srgbClr val="000CFF"/>
                </a:solidFill>
              </a:rPr>
              <a:t>how SSL/TLS works</a:t>
            </a:r>
          </a:p>
          <a:p>
            <a:pPr lvl="2"/>
            <a:r>
              <a:rPr lang="en-US" dirty="0"/>
              <a:t>Practice </a:t>
            </a:r>
            <a:r>
              <a:rPr lang="en-US" b="1" dirty="0">
                <a:solidFill>
                  <a:srgbClr val="000CFF"/>
                </a:solidFill>
              </a:rPr>
              <a:t>how certificates are utilized in authentication</a:t>
            </a:r>
          </a:p>
          <a:p>
            <a:pPr lvl="2"/>
            <a:r>
              <a:rPr lang="en-US" dirty="0"/>
              <a:t>Know </a:t>
            </a:r>
            <a:r>
              <a:rPr lang="en-US" b="1" dirty="0">
                <a:solidFill>
                  <a:srgbClr val="000CFF"/>
                </a:solidFill>
              </a:rPr>
              <a:t>how to construct secure communication channel</a:t>
            </a:r>
          </a:p>
          <a:p>
            <a:pPr lvl="2"/>
            <a:r>
              <a:rPr lang="en-US" dirty="0"/>
              <a:t>Know </a:t>
            </a:r>
            <a:r>
              <a:rPr lang="en-US" b="1" dirty="0">
                <a:solidFill>
                  <a:srgbClr val="FF0000"/>
                </a:solidFill>
              </a:rPr>
              <a:t>how to attack such constructions…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230A7-9808-C748-B379-14CEBF8E7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94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Micro-Assignments (60%)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Four sets</a:t>
            </a:r>
          </a:p>
          <a:p>
            <a:pPr lvl="1"/>
            <a:r>
              <a:rPr lang="en-US" dirty="0"/>
              <a:t>Set 3: Authentication and Web Security</a:t>
            </a:r>
          </a:p>
          <a:p>
            <a:pPr lvl="2"/>
            <a:r>
              <a:rPr lang="en-US" dirty="0"/>
              <a:t> Practice the use of </a:t>
            </a:r>
            <a:r>
              <a:rPr lang="en-US" b="1" dirty="0">
                <a:solidFill>
                  <a:srgbClr val="000CFF"/>
                </a:solidFill>
              </a:rPr>
              <a:t>password/private-key authentication</a:t>
            </a:r>
          </a:p>
          <a:p>
            <a:pPr lvl="2"/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Attack</a:t>
            </a:r>
            <a:r>
              <a:rPr lang="en-US" dirty="0"/>
              <a:t> web server via </a:t>
            </a:r>
            <a:r>
              <a:rPr lang="en-US" b="1" dirty="0">
                <a:solidFill>
                  <a:srgbClr val="FF0000"/>
                </a:solidFill>
              </a:rPr>
              <a:t>SQL injection and parameter injection</a:t>
            </a:r>
          </a:p>
          <a:p>
            <a:pPr lvl="2"/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Attack </a:t>
            </a:r>
            <a:r>
              <a:rPr lang="en-US" dirty="0"/>
              <a:t>web service users via </a:t>
            </a:r>
            <a:r>
              <a:rPr lang="en-US" b="1" dirty="0">
                <a:solidFill>
                  <a:srgbClr val="FF0000"/>
                </a:solidFill>
              </a:rPr>
              <a:t>Cross-site Scripting/Request Forgery, etc.</a:t>
            </a:r>
          </a:p>
          <a:p>
            <a:pPr lvl="2"/>
            <a:endParaRPr lang="en-US" b="1" dirty="0"/>
          </a:p>
          <a:p>
            <a:pPr lvl="1"/>
            <a:r>
              <a:rPr lang="en-US" dirty="0"/>
              <a:t>Set 4: Software Security </a:t>
            </a:r>
          </a:p>
          <a:p>
            <a:pPr lvl="2"/>
            <a:r>
              <a:rPr lang="en-US" dirty="0"/>
              <a:t>Know how to </a:t>
            </a:r>
            <a:r>
              <a:rPr lang="en-US" b="1" dirty="0">
                <a:solidFill>
                  <a:srgbClr val="000CFF"/>
                </a:solidFill>
              </a:rPr>
              <a:t>find</a:t>
            </a:r>
            <a:r>
              <a:rPr lang="en-US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attack</a:t>
            </a:r>
            <a:r>
              <a:rPr lang="en-US" dirty="0"/>
              <a:t> buffer overflow vulnerability</a:t>
            </a:r>
          </a:p>
          <a:p>
            <a:pPr lvl="2"/>
            <a:r>
              <a:rPr lang="en-US" dirty="0"/>
              <a:t>Know how to </a:t>
            </a:r>
            <a:r>
              <a:rPr lang="en-US" b="1" dirty="0">
                <a:solidFill>
                  <a:srgbClr val="000CFF"/>
                </a:solidFill>
              </a:rPr>
              <a:t>find</a:t>
            </a:r>
            <a:r>
              <a:rPr lang="en-US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attack</a:t>
            </a:r>
            <a:r>
              <a:rPr lang="en-US" dirty="0"/>
              <a:t> logic bugs</a:t>
            </a:r>
          </a:p>
          <a:p>
            <a:pPr lvl="2"/>
            <a:r>
              <a:rPr lang="en-US" dirty="0"/>
              <a:t>Apply </a:t>
            </a:r>
            <a:r>
              <a:rPr lang="en-US" b="1" dirty="0">
                <a:solidFill>
                  <a:srgbClr val="000CFF"/>
                </a:solidFill>
              </a:rPr>
              <a:t>static (</a:t>
            </a:r>
            <a:r>
              <a:rPr lang="en-US" b="1" dirty="0" err="1">
                <a:solidFill>
                  <a:srgbClr val="000CFF"/>
                </a:solidFill>
              </a:rPr>
              <a:t>CodeQL</a:t>
            </a:r>
            <a:r>
              <a:rPr lang="en-US" b="1" dirty="0">
                <a:solidFill>
                  <a:srgbClr val="000CFF"/>
                </a:solidFill>
              </a:rPr>
              <a:t>)</a:t>
            </a:r>
            <a:r>
              <a:rPr lang="en-US" dirty="0"/>
              <a:t> and </a:t>
            </a:r>
            <a:r>
              <a:rPr lang="en-US" b="1" dirty="0">
                <a:solidFill>
                  <a:srgbClr val="000CFF"/>
                </a:solidFill>
              </a:rPr>
              <a:t>dynamic (fuzzing) </a:t>
            </a:r>
            <a:r>
              <a:rPr lang="en-US" dirty="0"/>
              <a:t>analysis to programs for finding vulnerabilities…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230A7-9808-C748-B379-14CEBF8E7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300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Micro-Assignments (60%)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230A7-9808-C748-B379-14CEBF8E7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59A9C1-D985-1B0C-1210-43E81CC05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3E0E48-D700-D533-54A7-0399674BF48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Four sets</a:t>
            </a:r>
          </a:p>
          <a:p>
            <a:pPr lvl="1"/>
            <a:r>
              <a:rPr lang="en-US"/>
              <a:t>Set 3: Authentication and Web Security</a:t>
            </a:r>
          </a:p>
          <a:p>
            <a:pPr lvl="2"/>
            <a:r>
              <a:rPr lang="en-US"/>
              <a:t> Practice the use of </a:t>
            </a:r>
            <a:r>
              <a:rPr lang="en-US" b="1">
                <a:solidFill>
                  <a:srgbClr val="000CFF"/>
                </a:solidFill>
              </a:rPr>
              <a:t>password/private-key authentication</a:t>
            </a:r>
          </a:p>
          <a:p>
            <a:pPr lvl="2"/>
            <a:r>
              <a:rPr lang="en-US"/>
              <a:t> </a:t>
            </a:r>
            <a:r>
              <a:rPr lang="en-US" b="1">
                <a:solidFill>
                  <a:srgbClr val="FF0000"/>
                </a:solidFill>
              </a:rPr>
              <a:t>Attack</a:t>
            </a:r>
            <a:r>
              <a:rPr lang="en-US"/>
              <a:t> web server via </a:t>
            </a:r>
            <a:r>
              <a:rPr lang="en-US" b="1">
                <a:solidFill>
                  <a:srgbClr val="FF0000"/>
                </a:solidFill>
              </a:rPr>
              <a:t>SQL injection and parameter injection</a:t>
            </a:r>
          </a:p>
          <a:p>
            <a:pPr lvl="2"/>
            <a:r>
              <a:rPr lang="en-US"/>
              <a:t> </a:t>
            </a:r>
            <a:r>
              <a:rPr lang="en-US" b="1">
                <a:solidFill>
                  <a:srgbClr val="FF0000"/>
                </a:solidFill>
              </a:rPr>
              <a:t>Attack </a:t>
            </a:r>
            <a:r>
              <a:rPr lang="en-US"/>
              <a:t>web service users via </a:t>
            </a:r>
            <a:r>
              <a:rPr lang="en-US" b="1">
                <a:solidFill>
                  <a:srgbClr val="FF0000"/>
                </a:solidFill>
              </a:rPr>
              <a:t>Cross-site Scripting/Request Forgery, etc.</a:t>
            </a:r>
          </a:p>
          <a:p>
            <a:pPr lvl="2"/>
            <a:endParaRPr lang="en-US" b="1"/>
          </a:p>
          <a:p>
            <a:pPr lvl="1"/>
            <a:r>
              <a:rPr lang="en-US"/>
              <a:t>Set 4: Software Security </a:t>
            </a:r>
          </a:p>
          <a:p>
            <a:pPr lvl="2"/>
            <a:r>
              <a:rPr lang="en-US"/>
              <a:t>Know how to </a:t>
            </a:r>
            <a:r>
              <a:rPr lang="en-US" b="1">
                <a:solidFill>
                  <a:srgbClr val="000CFF"/>
                </a:solidFill>
              </a:rPr>
              <a:t>find</a:t>
            </a:r>
            <a:r>
              <a:rPr lang="en-US"/>
              <a:t> and </a:t>
            </a:r>
            <a:r>
              <a:rPr lang="en-US" b="1">
                <a:solidFill>
                  <a:srgbClr val="FF0000"/>
                </a:solidFill>
              </a:rPr>
              <a:t>attack</a:t>
            </a:r>
            <a:r>
              <a:rPr lang="en-US"/>
              <a:t> buffer overflow vulnerability</a:t>
            </a:r>
          </a:p>
          <a:p>
            <a:pPr lvl="2"/>
            <a:r>
              <a:rPr lang="en-US"/>
              <a:t>Know how to </a:t>
            </a:r>
            <a:r>
              <a:rPr lang="en-US" b="1">
                <a:solidFill>
                  <a:srgbClr val="000CFF"/>
                </a:solidFill>
              </a:rPr>
              <a:t>find</a:t>
            </a:r>
            <a:r>
              <a:rPr lang="en-US"/>
              <a:t> and </a:t>
            </a:r>
            <a:r>
              <a:rPr lang="en-US" b="1">
                <a:solidFill>
                  <a:srgbClr val="FF0000"/>
                </a:solidFill>
              </a:rPr>
              <a:t>attack</a:t>
            </a:r>
            <a:r>
              <a:rPr lang="en-US"/>
              <a:t> logic bugs</a:t>
            </a:r>
          </a:p>
          <a:p>
            <a:pPr lvl="2"/>
            <a:r>
              <a:rPr lang="en-US"/>
              <a:t>Apply </a:t>
            </a:r>
            <a:r>
              <a:rPr lang="en-US" b="1">
                <a:solidFill>
                  <a:srgbClr val="000CFF"/>
                </a:solidFill>
              </a:rPr>
              <a:t>static (CodeQL)</a:t>
            </a:r>
            <a:r>
              <a:rPr lang="en-US"/>
              <a:t> and </a:t>
            </a:r>
            <a:r>
              <a:rPr lang="en-US" b="1">
                <a:solidFill>
                  <a:srgbClr val="000CFF"/>
                </a:solidFill>
              </a:rPr>
              <a:t>dynamic (fuzzing) </a:t>
            </a:r>
            <a:r>
              <a:rPr lang="en-US"/>
              <a:t>analysis to programs for finding vulnerabilities…</a:t>
            </a:r>
            <a:endParaRPr lang="en-US" dirty="0"/>
          </a:p>
        </p:txBody>
      </p:sp>
      <p:pic>
        <p:nvPicPr>
          <p:cNvPr id="2050" name="Picture 2" descr="Grand Theft Auto V on Steam">
            <a:extLst>
              <a:ext uri="{FF2B5EF4-FFF2-40B4-BE49-F238E27FC236}">
                <a16:creationId xmlns:a16="http://schemas.microsoft.com/office/drawing/2014/main" id="{7D4E552D-3D1B-D5E6-5C60-5519FA8AD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8800" y="2374900"/>
            <a:ext cx="7823200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024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Conduct Assignments?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2AA4CE-94AC-0B44-8E90-34160EC7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9EA1BC-C666-ADE7-8EC4-CC3EAA844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Scoring System</a:t>
            </a:r>
          </a:p>
        </p:txBody>
      </p:sp>
      <p:pic>
        <p:nvPicPr>
          <p:cNvPr id="8" name="Picture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88E51D30-DA95-CA04-082B-9E512956F5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7007" y="1525737"/>
            <a:ext cx="7772400" cy="519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Conduct Assignments?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2AA4CE-94AC-0B44-8E90-34160EC7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9EA1BC-C666-ADE7-8EC4-CC3EAA844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Scoring System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784B77-469D-632F-BFB8-A9A0CFB96B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842" y="2351881"/>
            <a:ext cx="5202113" cy="3914775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7D746D-0148-48A5-7027-74E9267A5CA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835" y="2351881"/>
            <a:ext cx="5202113" cy="374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53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 NOT SHARE YOUR CODE WITH OTHER STUDENTS</a:t>
            </a:r>
          </a:p>
          <a:p>
            <a:pPr lvl="1"/>
            <a:r>
              <a:rPr lang="en-US" dirty="0"/>
              <a:t> </a:t>
            </a:r>
            <a:r>
              <a:rPr lang="en-US" b="1" dirty="0">
                <a:solidFill>
                  <a:srgbClr val="000CFF"/>
                </a:solidFill>
              </a:rPr>
              <a:t>You are encouraged to discuss with others </a:t>
            </a:r>
            <a:r>
              <a:rPr lang="en-US" dirty="0"/>
              <a:t>about the assignments but do not ask/give the code to the others</a:t>
            </a:r>
          </a:p>
          <a:p>
            <a:pPr lvl="1"/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Do not copy </a:t>
            </a:r>
            <a:r>
              <a:rPr lang="en-US" dirty="0"/>
              <a:t>other students’ code or code available in online</a:t>
            </a:r>
          </a:p>
          <a:p>
            <a:pPr lvl="1"/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Do not publish </a:t>
            </a:r>
            <a:r>
              <a:rPr lang="en-US" dirty="0"/>
              <a:t>your code online</a:t>
            </a:r>
          </a:p>
          <a:p>
            <a:pPr lvl="1"/>
            <a:endParaRPr lang="en-US" dirty="0"/>
          </a:p>
          <a:p>
            <a:r>
              <a:rPr lang="en-US" dirty="0"/>
              <a:t>You will be asked to submit a simple write-up for the assignment</a:t>
            </a:r>
          </a:p>
          <a:p>
            <a:pPr lvl="1"/>
            <a:r>
              <a:rPr lang="en-US" dirty="0"/>
              <a:t> Describe how you solve each challenges</a:t>
            </a:r>
          </a:p>
          <a:p>
            <a:pPr lvl="1"/>
            <a:r>
              <a:rPr lang="en-US" dirty="0"/>
              <a:t> Mention your collaborators in the write-up</a:t>
            </a:r>
          </a:p>
          <a:p>
            <a:pPr lvl="1"/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Do not copy </a:t>
            </a:r>
            <a:r>
              <a:rPr lang="en-US" dirty="0"/>
              <a:t>other students’ write-up</a:t>
            </a:r>
          </a:p>
          <a:p>
            <a:pPr lvl="1"/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Do not publish </a:t>
            </a:r>
            <a:r>
              <a:rPr lang="en-US" dirty="0"/>
              <a:t>your write-up online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E449F-0177-314E-B115-0C4B5A442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69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68886" cy="4351338"/>
          </a:xfrm>
        </p:spPr>
        <p:txBody>
          <a:bodyPr>
            <a:normAutofit/>
          </a:bodyPr>
          <a:lstStyle/>
          <a:p>
            <a:r>
              <a:rPr lang="en-US" dirty="0"/>
              <a:t>Plagiarism will be punished via the Office of Student Life..</a:t>
            </a:r>
          </a:p>
          <a:p>
            <a:pPr lvl="1"/>
            <a:r>
              <a:rPr lang="en-US" dirty="0"/>
              <a:t>E.g., getting F or zero point for the lab assignment that matters with plagiarism…</a:t>
            </a:r>
          </a:p>
          <a:p>
            <a:pPr lvl="1"/>
            <a:endParaRPr lang="en-US" dirty="0"/>
          </a:p>
          <a:p>
            <a:r>
              <a:rPr lang="en-US" dirty="0"/>
              <a:t>Please refer the Code of Student Conduct</a:t>
            </a:r>
          </a:p>
          <a:p>
            <a:pPr lvl="1"/>
            <a:r>
              <a:rPr lang="en-US" dirty="0">
                <a:hlinkClick r:id="rId2"/>
              </a:rPr>
              <a:t>https://studentlife.oregonstate.edu/studentconduct/academicmisconduct</a:t>
            </a:r>
          </a:p>
          <a:p>
            <a:pPr lvl="1"/>
            <a:r>
              <a:rPr lang="en-US" dirty="0">
                <a:hlinkClick r:id="rId3"/>
              </a:rPr>
              <a:t>https://studentlife.oregonstate.edu/sites/studentlife.oregonstate.edu/files/edited_code_of_student_conduct.pdf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E449F-0177-314E-B115-0C4B5A442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ABFC2B-7359-4849-AB66-9E158B708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7086" y="1690688"/>
            <a:ext cx="4351339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295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Due Dates on the Calendar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5750-C3DF-3E4D-AE0B-4C4FA7C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8D49C28-4A08-9432-0A65-FA4C54C790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3972" y="0"/>
            <a:ext cx="3488028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94A1E1-E547-EA1F-1179-CDB9975ECEC5}"/>
              </a:ext>
            </a:extLst>
          </p:cNvPr>
          <p:cNvSpPr txBox="1"/>
          <p:nvPr/>
        </p:nvSpPr>
        <p:spPr>
          <a:xfrm>
            <a:off x="838200" y="1871147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https://cs370.unexploitable.systems/cal.html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07A2BC-55D0-1009-2054-09F102645587}"/>
              </a:ext>
            </a:extLst>
          </p:cNvPr>
          <p:cNvSpPr txBox="1"/>
          <p:nvPr/>
        </p:nvSpPr>
        <p:spPr>
          <a:xfrm>
            <a:off x="815546" y="3163330"/>
            <a:ext cx="544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2:00 pm of the due date; right before the class starts!</a:t>
            </a:r>
          </a:p>
        </p:txBody>
      </p:sp>
    </p:spTree>
    <p:extLst>
      <p:ext uri="{BB962C8B-B14F-4D97-AF65-F5344CB8AC3E}">
        <p14:creationId xmlns:p14="http://schemas.microsoft.com/office/powerpoint/2010/main" val="2023521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Rules – Late Submissions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submit your assignment </a:t>
            </a:r>
            <a:r>
              <a:rPr lang="en-US" dirty="0">
                <a:solidFill>
                  <a:srgbClr val="000CFF"/>
                </a:solidFill>
              </a:rPr>
              <a:t>before the due date</a:t>
            </a:r>
            <a:r>
              <a:rPr lang="en-US" dirty="0"/>
              <a:t>, then</a:t>
            </a:r>
          </a:p>
          <a:p>
            <a:pPr lvl="1"/>
            <a:r>
              <a:rPr lang="en-US" dirty="0"/>
              <a:t>You will get 100% of credits based on the grading result</a:t>
            </a:r>
          </a:p>
          <a:p>
            <a:pPr lvl="1"/>
            <a:endParaRPr lang="en-US" dirty="0"/>
          </a:p>
          <a:p>
            <a:r>
              <a:rPr lang="en-US" dirty="0"/>
              <a:t>If you submit your assignment </a:t>
            </a:r>
            <a:r>
              <a:rPr lang="en-US" dirty="0">
                <a:solidFill>
                  <a:srgbClr val="E15101"/>
                </a:solidFill>
              </a:rPr>
              <a:t>within one week after the due date</a:t>
            </a:r>
            <a:r>
              <a:rPr lang="en-US" dirty="0"/>
              <a:t>, then</a:t>
            </a:r>
          </a:p>
          <a:p>
            <a:pPr lvl="1"/>
            <a:r>
              <a:rPr lang="en-US" dirty="0"/>
              <a:t>You will get 50% of credits based on the grading result</a:t>
            </a:r>
          </a:p>
          <a:p>
            <a:pPr lvl="1"/>
            <a:endParaRPr lang="en-US" dirty="0"/>
          </a:p>
          <a:p>
            <a:r>
              <a:rPr lang="en-US" dirty="0"/>
              <a:t>If you submit your assignment </a:t>
            </a:r>
            <a:r>
              <a:rPr lang="en-US" b="1" dirty="0">
                <a:solidFill>
                  <a:srgbClr val="FF0000"/>
                </a:solidFill>
              </a:rPr>
              <a:t>one week after the due date</a:t>
            </a:r>
            <a:r>
              <a:rPr lang="en-US" dirty="0"/>
              <a:t>, then </a:t>
            </a:r>
          </a:p>
          <a:p>
            <a:pPr lvl="1"/>
            <a:r>
              <a:rPr lang="en-US" dirty="0"/>
              <a:t>You will get 0% pts…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5750-C3DF-3E4D-AE0B-4C4FA7C3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427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99F21-C093-5F4F-A0C6-084BB7B5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72FC4-15B5-5F42-858E-2F09FA162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active on Discord</a:t>
            </a:r>
          </a:p>
          <a:p>
            <a:r>
              <a:rPr lang="en-US" dirty="0"/>
              <a:t>Help each other</a:t>
            </a:r>
          </a:p>
          <a:p>
            <a:r>
              <a:rPr lang="en-US" dirty="0"/>
              <a:t>Don’t share the code directly; share concepts &amp; ideas</a:t>
            </a:r>
          </a:p>
          <a:p>
            <a:pPr lvl="1"/>
            <a:r>
              <a:rPr lang="en-US" dirty="0"/>
              <a:t>We learn a lot by implementing the concepts with our own hand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DF967-9814-C142-8FE4-692B84E2E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14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AB35C-41DA-2A43-9236-C8B4E7E8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Instructor: </a:t>
            </a:r>
            <a:r>
              <a:rPr lang="en-US" dirty="0" err="1"/>
              <a:t>Yeongjin</a:t>
            </a:r>
            <a:r>
              <a:rPr lang="en-US" dirty="0"/>
              <a:t> Jang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258F1-E99C-F043-B971-2556EEDF8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4022034"/>
          </a:xfrm>
        </p:spPr>
        <p:txBody>
          <a:bodyPr>
            <a:normAutofit fontScale="92500"/>
          </a:bodyPr>
          <a:lstStyle/>
          <a:p>
            <a:r>
              <a:rPr lang="en-US" sz="1900" dirty="0"/>
              <a:t>At OSU Since Oct 2017</a:t>
            </a:r>
          </a:p>
          <a:p>
            <a:r>
              <a:rPr lang="en-US" sz="1900" dirty="0"/>
              <a:t>Main research area: systems security</a:t>
            </a:r>
          </a:p>
          <a:p>
            <a:r>
              <a:rPr lang="en-US" sz="1900" dirty="0"/>
              <a:t>Hacking</a:t>
            </a:r>
          </a:p>
          <a:p>
            <a:pPr lvl="1"/>
            <a:r>
              <a:rPr lang="en-US" sz="1900" dirty="0"/>
              <a:t>CPU side-channel attacks, Jailbreaking, exploit development, automatic hacking (fuzzing / symbolic execution), designing secure systems, software security, blockchain, </a:t>
            </a:r>
            <a:r>
              <a:rPr lang="en-US" sz="1900" dirty="0" err="1"/>
              <a:t>DeFi</a:t>
            </a:r>
            <a:r>
              <a:rPr lang="en-US" sz="1900" dirty="0"/>
              <a:t>, etc..</a:t>
            </a:r>
          </a:p>
          <a:p>
            <a:r>
              <a:rPr lang="en-US" sz="1900" dirty="0"/>
              <a:t>Faculty advisor of OSUSEC</a:t>
            </a:r>
          </a:p>
          <a:p>
            <a:r>
              <a:rPr lang="en-US" sz="1900" dirty="0"/>
              <a:t>CS444/544 Operating Systems II</a:t>
            </a:r>
          </a:p>
          <a:p>
            <a:r>
              <a:rPr lang="en-US" sz="1900" dirty="0"/>
              <a:t>CS499/579 Cyber Attacks and Defense</a:t>
            </a:r>
          </a:p>
          <a:p>
            <a:r>
              <a:rPr lang="en-US" sz="1900" dirty="0"/>
              <a:t>CS499/579 Systems Security</a:t>
            </a:r>
          </a:p>
          <a:p>
            <a:r>
              <a:rPr lang="en-US" sz="1900" dirty="0"/>
              <a:t>Feel free to reach me if you are interested in cybersecurity…</a:t>
            </a:r>
          </a:p>
          <a:p>
            <a:pPr lvl="1"/>
            <a:r>
              <a:rPr lang="en-US" sz="1500" dirty="0"/>
              <a:t>Join OSUSEC!</a:t>
            </a:r>
          </a:p>
          <a:p>
            <a:endParaRPr lang="en-US" sz="1900" dirty="0"/>
          </a:p>
        </p:txBody>
      </p:sp>
      <p:pic>
        <p:nvPicPr>
          <p:cNvPr id="6" name="Picture 5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274EDAA7-3168-8748-944B-82F3CB6FC2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65E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BD15B-83F0-B94A-B6EB-7855F9CA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9A7ED9-D9CA-CB41-8473-7B8166EC30F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8" name="Picture 7" descr="A picture containing looking, person, person, standing&#10;&#10;Description automatically generated">
            <a:extLst>
              <a:ext uri="{FF2B5EF4-FFF2-40B4-BE49-F238E27FC236}">
                <a16:creationId xmlns:a16="http://schemas.microsoft.com/office/drawing/2014/main" id="{6894E6E4-7818-0844-9EB1-1B1BEB5D9B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93" y="3292278"/>
            <a:ext cx="4614797" cy="3565712"/>
          </a:xfrm>
          <a:prstGeom prst="rect">
            <a:avLst/>
          </a:prstGeom>
        </p:spPr>
      </p:pic>
      <p:pic>
        <p:nvPicPr>
          <p:cNvPr id="2050" name="Picture 2" descr="Apple: iOS 7 fixes the nefarious charger hack | Engadget">
            <a:extLst>
              <a:ext uri="{FF2B5EF4-FFF2-40B4-BE49-F238E27FC236}">
                <a16:creationId xmlns:a16="http://schemas.microsoft.com/office/drawing/2014/main" id="{72780272-2237-6C46-B5BF-1C630D7EA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1876"/>
            <a:ext cx="4963964" cy="330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roup of people posing for a photo next to a body of water&#10;&#10;Description automatically generated">
            <a:extLst>
              <a:ext uri="{FF2B5EF4-FFF2-40B4-BE49-F238E27FC236}">
                <a16:creationId xmlns:a16="http://schemas.microsoft.com/office/drawing/2014/main" id="{552B5C08-4943-74AD-1491-8333BF08499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67" y="270789"/>
            <a:ext cx="4868876" cy="356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2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8B84-201B-4690-0CC7-DABE4159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8ED91-3514-327C-6376-C6BD8EAF9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follow the lab instruction</a:t>
            </a:r>
          </a:p>
          <a:p>
            <a:pPr lvl="1"/>
            <a:r>
              <a:rPr lang="en-US" dirty="0">
                <a:hlinkClick r:id="rId2"/>
              </a:rPr>
              <a:t>https://cs370.unexploitable.systems/rules.html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 register yourself on the scoring and the challenge server</a:t>
            </a:r>
          </a:p>
          <a:p>
            <a:pPr lvl="1"/>
            <a:r>
              <a:rPr lang="en-US" dirty="0">
                <a:hlinkClick r:id="rId3"/>
              </a:rPr>
              <a:t>https://ctf.unexploitable.systems/</a:t>
            </a:r>
            <a:endParaRPr lang="en-US" dirty="0"/>
          </a:p>
          <a:p>
            <a:pPr lvl="1"/>
            <a:r>
              <a:rPr lang="en-US" dirty="0"/>
              <a:t>vm-ctf1.eecs.oregonstate.edu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2D2CB-17F3-F511-EDB4-FD920FFE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6C82938-EA4A-EBC2-2611-F03B4993DC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008"/>
          <a:stretch/>
        </p:blipFill>
        <p:spPr>
          <a:xfrm>
            <a:off x="4197007" y="4695567"/>
            <a:ext cx="7772400" cy="202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11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Goal: Learn modern cybersecurity techniques</a:t>
            </a:r>
          </a:p>
          <a:p>
            <a:r>
              <a:rPr lang="en-US" dirty="0"/>
              <a:t>Target: </a:t>
            </a:r>
            <a:r>
              <a:rPr lang="en-US" b="1" dirty="0">
                <a:solidFill>
                  <a:srgbClr val="000CFF"/>
                </a:solidFill>
              </a:rPr>
              <a:t>Beginners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Lecture</a:t>
            </a:r>
            <a:r>
              <a:rPr lang="en-US" dirty="0"/>
              <a:t> &amp; </a:t>
            </a:r>
            <a:r>
              <a:rPr lang="en-US" b="1" dirty="0">
                <a:solidFill>
                  <a:srgbClr val="000CFF"/>
                </a:solidFill>
              </a:rPr>
              <a:t>Micro-assignments</a:t>
            </a:r>
          </a:p>
          <a:p>
            <a:pPr lvl="1"/>
            <a:r>
              <a:rPr lang="en-US" dirty="0"/>
              <a:t> Learn </a:t>
            </a:r>
            <a:r>
              <a:rPr lang="en-US" i="1" dirty="0">
                <a:solidFill>
                  <a:srgbClr val="FF0000"/>
                </a:solidFill>
              </a:rPr>
              <a:t>high-level fundamental concepts </a:t>
            </a:r>
            <a:r>
              <a:rPr lang="en-US" dirty="0"/>
              <a:t>in the lecture</a:t>
            </a:r>
          </a:p>
          <a:p>
            <a:pPr lvl="1"/>
            <a:r>
              <a:rPr lang="en-US" dirty="0"/>
              <a:t> </a:t>
            </a:r>
            <a:r>
              <a:rPr lang="en-US" i="1" dirty="0">
                <a:solidFill>
                  <a:srgbClr val="000CFF"/>
                </a:solidFill>
              </a:rPr>
              <a:t>Practice engineering details </a:t>
            </a:r>
            <a:r>
              <a:rPr lang="en-US" dirty="0"/>
              <a:t>with micro-assignments</a:t>
            </a:r>
          </a:p>
          <a:p>
            <a:pPr lvl="1"/>
            <a:r>
              <a:rPr lang="en-US" dirty="0"/>
              <a:t> There will be many assignments, but they are small and fun</a:t>
            </a:r>
          </a:p>
          <a:p>
            <a:pPr lvl="1"/>
            <a:endParaRPr lang="en-US" dirty="0"/>
          </a:p>
          <a:p>
            <a:r>
              <a:rPr lang="en-US" dirty="0"/>
              <a:t>Topics</a:t>
            </a:r>
          </a:p>
          <a:p>
            <a:pPr lvl="1"/>
            <a:r>
              <a:rPr lang="en-US" dirty="0"/>
              <a:t>Cryptography (Symmetric, Asymmetric, HMAC)</a:t>
            </a:r>
          </a:p>
          <a:p>
            <a:pPr lvl="1"/>
            <a:r>
              <a:rPr lang="en-US" dirty="0"/>
              <a:t>Network Security (SSL/TLS and PKI)</a:t>
            </a:r>
          </a:p>
          <a:p>
            <a:pPr lvl="1"/>
            <a:r>
              <a:rPr lang="en-US" dirty="0"/>
              <a:t>Authentication (Password/Private Key/Biometrics/Multi-factor)</a:t>
            </a:r>
          </a:p>
          <a:p>
            <a:pPr lvl="1"/>
            <a:r>
              <a:rPr lang="en-US" dirty="0"/>
              <a:t>Web Security (SQLi, parameter injection, XSS, CSRF, etc.)</a:t>
            </a:r>
          </a:p>
          <a:p>
            <a:pPr lvl="1"/>
            <a:r>
              <a:rPr lang="en-US" dirty="0"/>
              <a:t>Software Security (Buffer overflow, logic bugs, static and dynamic analysis)</a:t>
            </a:r>
          </a:p>
          <a:p>
            <a:pPr lvl="1"/>
            <a:r>
              <a:rPr lang="en-US" dirty="0"/>
              <a:t>Malware, Phishing, Ransomware, Privacy, and others..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72FF5C4-B1D5-504E-8F63-7B46451A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7" name="Picture 2" descr="Cryptography For Beginners - YouTube">
            <a:extLst>
              <a:ext uri="{FF2B5EF4-FFF2-40B4-BE49-F238E27FC236}">
                <a16:creationId xmlns:a16="http://schemas.microsoft.com/office/drawing/2014/main" id="{F918EBE8-1681-380B-4D86-589EC66F7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58664" y="-2188"/>
            <a:ext cx="2360669" cy="169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stablishing a SSL/TLS Session - Transport Layer Security | Okta Developer">
            <a:extLst>
              <a:ext uri="{FF2B5EF4-FFF2-40B4-BE49-F238E27FC236}">
                <a16:creationId xmlns:a16="http://schemas.microsoft.com/office/drawing/2014/main" id="{7FA71EBD-8449-8C11-A110-32CEBBFA4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9333" y="43056"/>
            <a:ext cx="2172667" cy="241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ck to basics: Multi-factor authentication (MFA) | NIST">
            <a:extLst>
              <a:ext uri="{FF2B5EF4-FFF2-40B4-BE49-F238E27FC236}">
                <a16:creationId xmlns:a16="http://schemas.microsoft.com/office/drawing/2014/main" id="{F939D436-1F7B-8E6E-A602-C7B9E2FDB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8664" y="1690688"/>
            <a:ext cx="2360668" cy="243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at is XSS | Stored Cross Site Scripting Example | Imperva">
            <a:extLst>
              <a:ext uri="{FF2B5EF4-FFF2-40B4-BE49-F238E27FC236}">
                <a16:creationId xmlns:a16="http://schemas.microsoft.com/office/drawing/2014/main" id="{5643758C-AC14-D2CA-4060-96F395105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80056" y="2653606"/>
            <a:ext cx="2511944" cy="14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n Unprecedented Look at Stuxnet, the World's First Digital Weapon | WIRED">
            <a:extLst>
              <a:ext uri="{FF2B5EF4-FFF2-40B4-BE49-F238E27FC236}">
                <a16:creationId xmlns:a16="http://schemas.microsoft.com/office/drawing/2014/main" id="{57E9DC93-6F0D-F3D6-8419-E2EAB6EC7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1326" y="4171164"/>
            <a:ext cx="3000674" cy="154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843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74EF-8AF4-8447-8C7F-34670F3C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6ED55-BFAB-714A-B55D-FCEDE65D0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Learn modern security technologies</a:t>
            </a:r>
          </a:p>
          <a:p>
            <a:r>
              <a:rPr lang="en-US" dirty="0"/>
              <a:t>Be able to answer the following questions:</a:t>
            </a:r>
          </a:p>
          <a:p>
            <a:pPr lvl="1"/>
            <a:r>
              <a:rPr lang="en-US" dirty="0"/>
              <a:t>How and why can </a:t>
            </a:r>
            <a:r>
              <a:rPr lang="en-US" b="1" dirty="0">
                <a:solidFill>
                  <a:srgbClr val="000CFF"/>
                </a:solidFill>
              </a:rPr>
              <a:t>cryptography make our communication secure?</a:t>
            </a:r>
            <a:endParaRPr lang="en-US" dirty="0"/>
          </a:p>
          <a:p>
            <a:pPr lvl="1"/>
            <a:r>
              <a:rPr lang="en-US" sz="2200" dirty="0"/>
              <a:t>How can we </a:t>
            </a:r>
            <a:r>
              <a:rPr lang="en-US" sz="2200" b="1" dirty="0">
                <a:solidFill>
                  <a:srgbClr val="000CFF"/>
                </a:solidFill>
              </a:rPr>
              <a:t>ensure the other end at online is the right entity </a:t>
            </a:r>
            <a:r>
              <a:rPr lang="en-US" sz="2200" dirty="0"/>
              <a:t>(person/server)?</a:t>
            </a:r>
          </a:p>
          <a:p>
            <a:pPr lvl="1"/>
            <a:r>
              <a:rPr lang="en-US" dirty="0"/>
              <a:t>Why should we use </a:t>
            </a:r>
            <a:r>
              <a:rPr lang="en-US" b="1" dirty="0">
                <a:solidFill>
                  <a:srgbClr val="000CFF"/>
                </a:solidFill>
              </a:rPr>
              <a:t>two- or multi-factor authentication</a:t>
            </a:r>
            <a:r>
              <a:rPr lang="en-US" dirty="0"/>
              <a:t>? What makes </a:t>
            </a:r>
            <a:r>
              <a:rPr lang="en-US" b="1" dirty="0">
                <a:solidFill>
                  <a:srgbClr val="FF0000"/>
                </a:solidFill>
              </a:rPr>
              <a:t>attackers difficult </a:t>
            </a:r>
            <a:r>
              <a:rPr lang="en-US" dirty="0"/>
              <a:t>for doing what?</a:t>
            </a:r>
          </a:p>
          <a:p>
            <a:pPr lvl="1"/>
            <a:r>
              <a:rPr lang="en-US" dirty="0"/>
              <a:t>What are the </a:t>
            </a:r>
            <a:r>
              <a:rPr lang="en-US" b="1" dirty="0">
                <a:solidFill>
                  <a:srgbClr val="FF0000"/>
                </a:solidFill>
              </a:rPr>
              <a:t>effect of incorrectly deployed systems </a:t>
            </a:r>
            <a:r>
              <a:rPr lang="en-US" dirty="0"/>
              <a:t>(Web/Software)?</a:t>
            </a:r>
          </a:p>
          <a:p>
            <a:pPr lvl="2"/>
            <a:r>
              <a:rPr lang="en-US" dirty="0"/>
              <a:t>How does </a:t>
            </a:r>
            <a:r>
              <a:rPr lang="en-US" b="1" dirty="0">
                <a:solidFill>
                  <a:srgbClr val="FF0000"/>
                </a:solidFill>
              </a:rPr>
              <a:t>hacking work</a:t>
            </a:r>
            <a:r>
              <a:rPr lang="en-US" dirty="0"/>
              <a:t>? What can </a:t>
            </a:r>
            <a:r>
              <a:rPr lang="en-US" b="1" dirty="0">
                <a:solidFill>
                  <a:srgbClr val="FF0000"/>
                </a:solidFill>
              </a:rPr>
              <a:t>attackers do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is malware, and why are they dangerous?</a:t>
            </a:r>
          </a:p>
          <a:p>
            <a:pPr lvl="1"/>
            <a:r>
              <a:rPr lang="en-US" dirty="0"/>
              <a:t>How can the </a:t>
            </a:r>
            <a:r>
              <a:rPr lang="en-US" b="1" dirty="0">
                <a:solidFill>
                  <a:srgbClr val="000CFF"/>
                </a:solidFill>
              </a:rPr>
              <a:t>Stuxnet malware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break Iranian Nuclear Facility</a:t>
            </a:r>
            <a:r>
              <a:rPr lang="en-US" dirty="0"/>
              <a:t> </a:t>
            </a:r>
            <a:r>
              <a:rPr lang="en-US" b="1" dirty="0">
                <a:solidFill>
                  <a:srgbClr val="7030A0"/>
                </a:solidFill>
              </a:rPr>
              <a:t>remotely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Why </a:t>
            </a:r>
            <a:r>
              <a:rPr lang="en-US" b="1" dirty="0">
                <a:solidFill>
                  <a:srgbClr val="FF0000"/>
                </a:solidFill>
              </a:rPr>
              <a:t>can’t we decrypt ransomware encrypted files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Why </a:t>
            </a:r>
            <a:r>
              <a:rPr lang="en-US" b="1" dirty="0">
                <a:solidFill>
                  <a:srgbClr val="000CFF"/>
                </a:solidFill>
              </a:rPr>
              <a:t>can we decrypt for some other ransomware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856EB-FB91-8143-A96F-292AE893F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565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https://cs370.unexploitable.systems/</a:t>
            </a:r>
            <a:endParaRPr lang="en-US" dirty="0"/>
          </a:p>
          <a:p>
            <a:r>
              <a:rPr lang="en-US" dirty="0"/>
              <a:t>Instructor: Dr. </a:t>
            </a:r>
            <a:r>
              <a:rPr lang="en-US" dirty="0" err="1"/>
              <a:t>Yeongjin</a:t>
            </a:r>
            <a:r>
              <a:rPr lang="en-US" dirty="0"/>
              <a:t> Jang (</a:t>
            </a:r>
            <a:r>
              <a:rPr lang="en-US" dirty="0">
                <a:hlinkClick r:id="rId3"/>
              </a:rPr>
              <a:t>yeongjin.jang@oregonstate.edu)</a:t>
            </a:r>
            <a:endParaRPr lang="en-US" dirty="0"/>
          </a:p>
          <a:p>
            <a:r>
              <a:rPr lang="en-US" dirty="0"/>
              <a:t>TAs:</a:t>
            </a:r>
          </a:p>
          <a:p>
            <a:pPr lvl="1"/>
            <a:r>
              <a:rPr lang="en-US" dirty="0"/>
              <a:t>Jeevan John</a:t>
            </a:r>
          </a:p>
          <a:p>
            <a:pPr lvl="1"/>
            <a:endParaRPr lang="en-US" dirty="0"/>
          </a:p>
          <a:p>
            <a:r>
              <a:rPr lang="en-US" dirty="0"/>
              <a:t>Scoring Server: </a:t>
            </a:r>
            <a:r>
              <a:rPr lang="en-US" dirty="0">
                <a:hlinkClick r:id="rId4"/>
              </a:rPr>
              <a:t>https://ctf.unexploitable.systems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Discord Server: </a:t>
            </a:r>
            <a:r>
              <a:rPr lang="en-US" dirty="0">
                <a:hlinkClick r:id="rId5"/>
              </a:rPr>
              <a:t>https://discord.gg/KbnnWNCr2k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Assignment server: vm-ctf1.eecs.oregonstate.edu</a:t>
            </a:r>
          </a:p>
          <a:p>
            <a:pPr lvl="1"/>
            <a:r>
              <a:rPr lang="en-US" dirty="0"/>
              <a:t>Please connect this via flip</a:t>
            </a:r>
          </a:p>
          <a:p>
            <a:pPr lvl="1"/>
            <a:r>
              <a:rPr lang="en-US" dirty="0"/>
              <a:t>Instructions: </a:t>
            </a:r>
            <a:r>
              <a:rPr lang="en-US" dirty="0">
                <a:hlinkClick r:id="rId6"/>
              </a:rPr>
              <a:t>https://cs370.unexploitable.systems/rules.html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21D06-3320-ED4D-8598-B8386A266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37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10 weeks schedule</a:t>
            </a:r>
          </a:p>
          <a:p>
            <a:pPr lvl="1"/>
            <a:r>
              <a:rPr lang="en-US" sz="1900" dirty="0">
                <a:hlinkClick r:id="rId2"/>
              </a:rPr>
              <a:t>https://cs370.unexploitable.systems/cal.html</a:t>
            </a:r>
            <a:endParaRPr lang="en-US" sz="1900" dirty="0"/>
          </a:p>
          <a:p>
            <a:pPr lvl="1"/>
            <a:r>
              <a:rPr lang="en-US" dirty="0"/>
              <a:t>Cryptography (2 weeks)</a:t>
            </a:r>
          </a:p>
          <a:p>
            <a:pPr lvl="1"/>
            <a:r>
              <a:rPr lang="en-US" dirty="0"/>
              <a:t>Network Security (2 weeks)</a:t>
            </a:r>
          </a:p>
          <a:p>
            <a:pPr lvl="1"/>
            <a:r>
              <a:rPr lang="en-US" dirty="0"/>
              <a:t>Authentication (1 week)</a:t>
            </a:r>
          </a:p>
          <a:p>
            <a:pPr lvl="1"/>
            <a:r>
              <a:rPr lang="en-US" dirty="0"/>
              <a:t>Web security (1 week)</a:t>
            </a:r>
          </a:p>
          <a:p>
            <a:pPr lvl="1"/>
            <a:r>
              <a:rPr lang="en-US" dirty="0"/>
              <a:t>Software security (1 week)</a:t>
            </a:r>
          </a:p>
          <a:p>
            <a:pPr lvl="1"/>
            <a:r>
              <a:rPr lang="en-US" dirty="0"/>
              <a:t>Malware and others (1 week)</a:t>
            </a:r>
          </a:p>
          <a:p>
            <a:pPr lvl="1"/>
            <a:r>
              <a:rPr lang="en-US" dirty="0"/>
              <a:t>NSA Codebreaker (1 week)</a:t>
            </a:r>
          </a:p>
          <a:p>
            <a:pPr lvl="1"/>
            <a:r>
              <a:rPr lang="en-US" dirty="0"/>
              <a:t>Quizzes (1 week)</a:t>
            </a:r>
          </a:p>
          <a:p>
            <a:pPr lvl="1"/>
            <a:endParaRPr lang="en-US" dirty="0"/>
          </a:p>
          <a:p>
            <a:r>
              <a:rPr lang="en-US" dirty="0"/>
              <a:t>In-person (Zoom sync) lectures (videos will be available on YouTube)</a:t>
            </a:r>
          </a:p>
          <a:p>
            <a:r>
              <a:rPr lang="en-US" dirty="0"/>
              <a:t>TA/myself address questions on Discord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8A375-2C64-1042-B0CC-4594FF09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9849FA0D-D7EA-A0B4-9E40-4BFFB37BFD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6347" y="-1"/>
            <a:ext cx="4975654" cy="503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9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Time (with me)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(in-person, video, </a:t>
            </a:r>
            <a:r>
              <a:rPr lang="en-US" b="1" dirty="0">
                <a:solidFill>
                  <a:srgbClr val="000CFF"/>
                </a:solidFill>
              </a:rPr>
              <a:t>synchronous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Tu/Th 2:00pm </a:t>
            </a:r>
          </a:p>
          <a:p>
            <a:pPr lvl="1"/>
            <a:r>
              <a:rPr lang="en-US" dirty="0"/>
              <a:t>Video link will be available on Canvas/Homepage after 6 pm</a:t>
            </a:r>
          </a:p>
          <a:p>
            <a:pPr lvl="1"/>
            <a:r>
              <a:rPr lang="en-US" dirty="0"/>
              <a:t>Synchronous Zoom link:</a:t>
            </a:r>
          </a:p>
          <a:p>
            <a:pPr lvl="2"/>
            <a:r>
              <a:rPr lang="en-US" b="0" i="0" u="sng" dirty="0">
                <a:effectLst/>
                <a:latin typeface="Lato Extended"/>
                <a:hlinkClick r:id="rId3"/>
              </a:rPr>
              <a:t>https://oregonstate.zoom.us/j/97364167540?pwd=S3B6dFowSjZGNU44M1g4aFQrc2kyQT09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My office hour (@ KEC 3079)</a:t>
            </a:r>
          </a:p>
          <a:p>
            <a:pPr lvl="1"/>
            <a:r>
              <a:rPr lang="en-US" dirty="0"/>
              <a:t>Wed 05:30pm </a:t>
            </a:r>
            <a:r>
              <a:rPr lang="mr-IN" dirty="0"/>
              <a:t>–</a:t>
            </a:r>
            <a:r>
              <a:rPr lang="en-US" dirty="0"/>
              <a:t> 07:00pm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1ECBB5-C3AE-9647-8699-C36D80B95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1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 Office Hours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636325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Availability will be posted later…</a:t>
            </a:r>
          </a:p>
          <a:p>
            <a:endParaRPr lang="en-US" dirty="0"/>
          </a:p>
          <a:p>
            <a:r>
              <a:rPr lang="en-US" dirty="0"/>
              <a:t>Ask any questions</a:t>
            </a:r>
          </a:p>
          <a:p>
            <a:pPr lvl="1"/>
            <a:endParaRPr lang="en-US" dirty="0"/>
          </a:p>
          <a:p>
            <a:r>
              <a:rPr lang="en-US" dirty="0"/>
              <a:t>Please help each other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Discord Server</a:t>
            </a:r>
          </a:p>
          <a:p>
            <a:pPr lvl="1"/>
            <a:r>
              <a:rPr lang="en-US" dirty="0">
                <a:hlinkClick r:id="rId2"/>
              </a:rPr>
              <a:t>https://discord.gg/KbnnWNCr2k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3E3CB-A637-A741-B964-F730D9DC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04FC5C-5C79-C845-B2B2-C44B8E530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0" y="1554163"/>
            <a:ext cx="65278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44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(Can be changed)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60% micro assignments</a:t>
            </a:r>
          </a:p>
          <a:p>
            <a:pPr lvl="1"/>
            <a:r>
              <a:rPr lang="en-US" dirty="0"/>
              <a:t>15% each per assignment set</a:t>
            </a:r>
          </a:p>
          <a:p>
            <a:r>
              <a:rPr lang="en-US" dirty="0"/>
              <a:t>20% Quizzes (mini-exam)</a:t>
            </a:r>
          </a:p>
          <a:p>
            <a:pPr lvl="1"/>
            <a:r>
              <a:rPr lang="en-US" dirty="0"/>
              <a:t>Quiz 1 (10/20) : Cryptography and Network Security</a:t>
            </a:r>
          </a:p>
          <a:p>
            <a:pPr lvl="1"/>
            <a:r>
              <a:rPr lang="en-US" dirty="0"/>
              <a:t>Quiz 2 (11/22): Authentication and Web/Software Security</a:t>
            </a:r>
          </a:p>
          <a:p>
            <a:pPr lvl="1"/>
            <a:endParaRPr lang="en-US" dirty="0"/>
          </a:p>
          <a:p>
            <a:r>
              <a:rPr lang="en-US" dirty="0"/>
              <a:t>All quizzes will be on CANVAS (remote)</a:t>
            </a:r>
          </a:p>
          <a:p>
            <a:pPr lvl="1"/>
            <a:r>
              <a:rPr lang="en-US" dirty="0"/>
              <a:t>Fully open material (</a:t>
            </a:r>
            <a:r>
              <a:rPr lang="en-US" dirty="0">
                <a:solidFill>
                  <a:srgbClr val="FF0000"/>
                </a:solidFill>
              </a:rPr>
              <a:t>do not search on the Internet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You will have up to 3 trials (I will take your best score)</a:t>
            </a:r>
          </a:p>
          <a:p>
            <a:pPr lvl="1"/>
            <a:r>
              <a:rPr lang="en-US" dirty="0"/>
              <a:t>~60 minutes at most, but I will set the time as 120min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A3300-1DF9-D04C-BE69-55AE5BCCE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916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1279</Words>
  <Application>Microsoft Macintosh PowerPoint</Application>
  <PresentationFormat>Widescreen</PresentationFormat>
  <Paragraphs>204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Lato Extended</vt:lpstr>
      <vt:lpstr>Arial</vt:lpstr>
      <vt:lpstr>Calibri</vt:lpstr>
      <vt:lpstr>Calibri Light</vt:lpstr>
      <vt:lpstr>Kannada MN</vt:lpstr>
      <vt:lpstr>Office Theme</vt:lpstr>
      <vt:lpstr>CS 370 Introduction to Security</vt:lpstr>
      <vt:lpstr>Instructor: Yeongjin Jang</vt:lpstr>
      <vt:lpstr>Course Description</vt:lpstr>
      <vt:lpstr>Course Objective</vt:lpstr>
      <vt:lpstr>Important Links</vt:lpstr>
      <vt:lpstr>Course Structure</vt:lpstr>
      <vt:lpstr>Meeting Time (with me)</vt:lpstr>
      <vt:lpstr>TA Office Hours</vt:lpstr>
      <vt:lpstr>Grading (Can be changed)</vt:lpstr>
      <vt:lpstr>Micro-Assignments (60%)</vt:lpstr>
      <vt:lpstr>Micro-Assignments (60%)</vt:lpstr>
      <vt:lpstr>Micro-Assignments (60%)</vt:lpstr>
      <vt:lpstr>How to Conduct Assignments?</vt:lpstr>
      <vt:lpstr>How to Conduct Assignments?</vt:lpstr>
      <vt:lpstr>Assignment Rules</vt:lpstr>
      <vt:lpstr>Lab Rules</vt:lpstr>
      <vt:lpstr>Due Dates on the Calendar</vt:lpstr>
      <vt:lpstr>Lab Rules – Late Submissions</vt:lpstr>
      <vt:lpstr>Others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CS444/544 Operating Systems II</dc:title>
  <dc:creator>Jang, Yeong Jin</dc:creator>
  <cp:lastModifiedBy>Jang, Yeong Jin</cp:lastModifiedBy>
  <cp:revision>34</cp:revision>
  <dcterms:created xsi:type="dcterms:W3CDTF">2020-09-24T00:44:09Z</dcterms:created>
  <dcterms:modified xsi:type="dcterms:W3CDTF">2022-09-22T20:53:43Z</dcterms:modified>
</cp:coreProperties>
</file>